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4" r:id="rId6"/>
    <p:sldId id="265" r:id="rId7"/>
    <p:sldId id="266"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66" d="100"/>
          <a:sy n="66" d="100"/>
        </p:scale>
        <p:origin x="48"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7A47B01A-4761-405F-93A4-34C2543085BD}"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1DECEB78-7892-40B3-BC7E-60D69115EE7B}" type="slidenum">
              <a:rPr lang="vi-VN" smtClean="0"/>
              <a:t>‹#›</a:t>
            </a:fld>
            <a:endParaRPr lang="vi-VN"/>
          </a:p>
        </p:txBody>
      </p:sp>
    </p:spTree>
    <p:extLst>
      <p:ext uri="{BB962C8B-B14F-4D97-AF65-F5344CB8AC3E}">
        <p14:creationId xmlns:p14="http://schemas.microsoft.com/office/powerpoint/2010/main" val="2834826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A47B01A-4761-405F-93A4-34C2543085BD}"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1DECEB78-7892-40B3-BC7E-60D69115EE7B}" type="slidenum">
              <a:rPr lang="vi-VN" smtClean="0"/>
              <a:t>‹#›</a:t>
            </a:fld>
            <a:endParaRPr lang="vi-VN"/>
          </a:p>
        </p:txBody>
      </p:sp>
    </p:spTree>
    <p:extLst>
      <p:ext uri="{BB962C8B-B14F-4D97-AF65-F5344CB8AC3E}">
        <p14:creationId xmlns:p14="http://schemas.microsoft.com/office/powerpoint/2010/main" val="568347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A47B01A-4761-405F-93A4-34C2543085BD}"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1DECEB78-7892-40B3-BC7E-60D69115EE7B}" type="slidenum">
              <a:rPr lang="vi-VN" smtClean="0"/>
              <a:t>‹#›</a:t>
            </a:fld>
            <a:endParaRPr lang="vi-VN"/>
          </a:p>
        </p:txBody>
      </p:sp>
    </p:spTree>
    <p:extLst>
      <p:ext uri="{BB962C8B-B14F-4D97-AF65-F5344CB8AC3E}">
        <p14:creationId xmlns:p14="http://schemas.microsoft.com/office/powerpoint/2010/main" val="2267645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vi-VN"/>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3179B8E-7DBA-4F78-8AFC-4026B20C287C}" type="slidenum">
              <a:rPr lang="en-US" altLang="vi-VN"/>
              <a:pPr/>
              <a:t>‹#›</a:t>
            </a:fld>
            <a:endParaRPr lang="en-US" altLang="vi-VN"/>
          </a:p>
        </p:txBody>
      </p:sp>
    </p:spTree>
    <p:extLst>
      <p:ext uri="{BB962C8B-B14F-4D97-AF65-F5344CB8AC3E}">
        <p14:creationId xmlns:p14="http://schemas.microsoft.com/office/powerpoint/2010/main" val="1838708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A47B01A-4761-405F-93A4-34C2543085BD}"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1DECEB78-7892-40B3-BC7E-60D69115EE7B}" type="slidenum">
              <a:rPr lang="vi-VN" smtClean="0"/>
              <a:t>‹#›</a:t>
            </a:fld>
            <a:endParaRPr lang="vi-VN"/>
          </a:p>
        </p:txBody>
      </p:sp>
    </p:spTree>
    <p:extLst>
      <p:ext uri="{BB962C8B-B14F-4D97-AF65-F5344CB8AC3E}">
        <p14:creationId xmlns:p14="http://schemas.microsoft.com/office/powerpoint/2010/main" val="389561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47B01A-4761-405F-93A4-34C2543085BD}"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1DECEB78-7892-40B3-BC7E-60D69115EE7B}" type="slidenum">
              <a:rPr lang="vi-VN" smtClean="0"/>
              <a:t>‹#›</a:t>
            </a:fld>
            <a:endParaRPr lang="vi-VN"/>
          </a:p>
        </p:txBody>
      </p:sp>
    </p:spTree>
    <p:extLst>
      <p:ext uri="{BB962C8B-B14F-4D97-AF65-F5344CB8AC3E}">
        <p14:creationId xmlns:p14="http://schemas.microsoft.com/office/powerpoint/2010/main" val="3988001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7A47B01A-4761-405F-93A4-34C2543085BD}" type="datetimeFigureOut">
              <a:rPr lang="vi-VN" smtClean="0"/>
              <a:t>16/01/2022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1DECEB78-7892-40B3-BC7E-60D69115EE7B}" type="slidenum">
              <a:rPr lang="vi-VN" smtClean="0"/>
              <a:t>‹#›</a:t>
            </a:fld>
            <a:endParaRPr lang="vi-VN"/>
          </a:p>
        </p:txBody>
      </p:sp>
    </p:spTree>
    <p:extLst>
      <p:ext uri="{BB962C8B-B14F-4D97-AF65-F5344CB8AC3E}">
        <p14:creationId xmlns:p14="http://schemas.microsoft.com/office/powerpoint/2010/main" val="2547427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7A47B01A-4761-405F-93A4-34C2543085BD}" type="datetimeFigureOut">
              <a:rPr lang="vi-VN" smtClean="0"/>
              <a:t>16/01/2022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1DECEB78-7892-40B3-BC7E-60D69115EE7B}" type="slidenum">
              <a:rPr lang="vi-VN" smtClean="0"/>
              <a:t>‹#›</a:t>
            </a:fld>
            <a:endParaRPr lang="vi-VN"/>
          </a:p>
        </p:txBody>
      </p:sp>
    </p:spTree>
    <p:extLst>
      <p:ext uri="{BB962C8B-B14F-4D97-AF65-F5344CB8AC3E}">
        <p14:creationId xmlns:p14="http://schemas.microsoft.com/office/powerpoint/2010/main" val="2414764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7A47B01A-4761-405F-93A4-34C2543085BD}" type="datetimeFigureOut">
              <a:rPr lang="vi-VN" smtClean="0"/>
              <a:t>16/01/2022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1DECEB78-7892-40B3-BC7E-60D69115EE7B}" type="slidenum">
              <a:rPr lang="vi-VN" smtClean="0"/>
              <a:t>‹#›</a:t>
            </a:fld>
            <a:endParaRPr lang="vi-VN"/>
          </a:p>
        </p:txBody>
      </p:sp>
    </p:spTree>
    <p:extLst>
      <p:ext uri="{BB962C8B-B14F-4D97-AF65-F5344CB8AC3E}">
        <p14:creationId xmlns:p14="http://schemas.microsoft.com/office/powerpoint/2010/main" val="2501124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47B01A-4761-405F-93A4-34C2543085BD}" type="datetimeFigureOut">
              <a:rPr lang="vi-VN" smtClean="0"/>
              <a:t>16/01/2022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1DECEB78-7892-40B3-BC7E-60D69115EE7B}" type="slidenum">
              <a:rPr lang="vi-VN" smtClean="0"/>
              <a:t>‹#›</a:t>
            </a:fld>
            <a:endParaRPr lang="vi-VN"/>
          </a:p>
        </p:txBody>
      </p:sp>
    </p:spTree>
    <p:extLst>
      <p:ext uri="{BB962C8B-B14F-4D97-AF65-F5344CB8AC3E}">
        <p14:creationId xmlns:p14="http://schemas.microsoft.com/office/powerpoint/2010/main" val="2688695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47B01A-4761-405F-93A4-34C2543085BD}" type="datetimeFigureOut">
              <a:rPr lang="vi-VN" smtClean="0"/>
              <a:t>16/01/2022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1DECEB78-7892-40B3-BC7E-60D69115EE7B}" type="slidenum">
              <a:rPr lang="vi-VN" smtClean="0"/>
              <a:t>‹#›</a:t>
            </a:fld>
            <a:endParaRPr lang="vi-VN"/>
          </a:p>
        </p:txBody>
      </p:sp>
    </p:spTree>
    <p:extLst>
      <p:ext uri="{BB962C8B-B14F-4D97-AF65-F5344CB8AC3E}">
        <p14:creationId xmlns:p14="http://schemas.microsoft.com/office/powerpoint/2010/main" val="3814100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47B01A-4761-405F-93A4-34C2543085BD}" type="datetimeFigureOut">
              <a:rPr lang="vi-VN" smtClean="0"/>
              <a:t>16/01/2022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1DECEB78-7892-40B3-BC7E-60D69115EE7B}" type="slidenum">
              <a:rPr lang="vi-VN" smtClean="0"/>
              <a:t>‹#›</a:t>
            </a:fld>
            <a:endParaRPr lang="vi-VN"/>
          </a:p>
        </p:txBody>
      </p:sp>
    </p:spTree>
    <p:extLst>
      <p:ext uri="{BB962C8B-B14F-4D97-AF65-F5344CB8AC3E}">
        <p14:creationId xmlns:p14="http://schemas.microsoft.com/office/powerpoint/2010/main" val="3506104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47B01A-4761-405F-93A4-34C2543085BD}" type="datetimeFigureOut">
              <a:rPr lang="vi-VN" smtClean="0"/>
              <a:t>16/01/2022</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ECEB78-7892-40B3-BC7E-60D69115EE7B}" type="slidenum">
              <a:rPr lang="vi-VN" smtClean="0"/>
              <a:t>‹#›</a:t>
            </a:fld>
            <a:endParaRPr lang="vi-VN"/>
          </a:p>
        </p:txBody>
      </p:sp>
    </p:spTree>
    <p:extLst>
      <p:ext uri="{BB962C8B-B14F-4D97-AF65-F5344CB8AC3E}">
        <p14:creationId xmlns:p14="http://schemas.microsoft.com/office/powerpoint/2010/main" val="3347217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759629"/>
            <a:ext cx="11801856" cy="2308324"/>
          </a:xfrm>
          <a:prstGeom prst="rect">
            <a:avLst/>
          </a:prstGeom>
          <a:noFill/>
          <a:ln>
            <a:solidFill>
              <a:srgbClr val="0070C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i="1">
                <a:latin typeface="Times New Roman" panose="02020603050405020304" pitchFamily="18" charset="0"/>
                <a:cs typeface="Times New Roman" panose="02020603050405020304" pitchFamily="18" charset="0"/>
              </a:rPr>
              <a:t>Bài 1: Hình 28.1 Trình bày động cơ điện gọi là “bánh xe Bác-lâu”. Có một đĩa bằng đồng đặt thẳng đứng giữa hai cực của một nam châm hình chữ U và có thể dễ dàng quay xung quanh một trục nằm ngang PQ làm bằng kim loại. Mép dưới của đĩa chạm vào thủy ngân được đựng trong một cái chậu. Nối trục của đĩa và thủy ngân vào hai cực của nguồn điện thì thấy đĩa quay. Đây là một “động cơ điện” thô sơ, phát minh bởi Bác-lâu (peter Barlow, 1766 – 1862). Hãy giải thích hoạt động của động cơ này.</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2"/>
          <p:cNvSpPr>
            <a:spLocks noChangeArrowheads="1"/>
          </p:cNvSpPr>
          <p:nvPr/>
        </p:nvSpPr>
        <p:spPr bwMode="auto">
          <a:xfrm>
            <a:off x="5781021" y="3068926"/>
            <a:ext cx="11290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endParaRPr kumimoji="0" lang="en-US" altLang="en-US" sz="24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p:txBody>
      </p:sp>
      <p:pic>
        <p:nvPicPr>
          <p:cNvPr id="1025" name="Picture 1" descr="Giải SBT Vật Lí 9 | Giải bài tập Sách bài tập Vật Lí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83995" y="3254599"/>
            <a:ext cx="2435036" cy="238820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1183897" y="3380650"/>
            <a:ext cx="7961208"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điện</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trục</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đĩa</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bán</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kính</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OA (A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đĩa</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thủy</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ngân</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điện</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nam</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châm</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điện</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tắc</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trái</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kéo</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OA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phía</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ngoài</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nam</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châm</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đĩa</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chiều</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kim</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diễn</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altLang="en-US" sz="2400" b="0"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1"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endParaRPr>
          </a:p>
        </p:txBody>
      </p:sp>
      <p:sp>
        <p:nvSpPr>
          <p:cNvPr id="11" name="Text Box 5"/>
          <p:cNvSpPr txBox="1">
            <a:spLocks noChangeArrowheads="1"/>
          </p:cNvSpPr>
          <p:nvPr/>
        </p:nvSpPr>
        <p:spPr bwMode="auto">
          <a:xfrm>
            <a:off x="3011259" y="-40494"/>
            <a:ext cx="7087482" cy="69526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28: ĐỘNG CƠ ĐIỆN MỘT CHIỀU</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41873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754743" y="673724"/>
            <a:ext cx="10943771" cy="2246769"/>
          </a:xfrm>
          <a:prstGeom prst="rect">
            <a:avLst/>
          </a:prstGeom>
          <a:noFill/>
          <a:ln>
            <a:solidFill>
              <a:srgbClr val="0070C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sz="2000" b="1" i="1" dirty="0">
                <a:latin typeface="Times New Roman" panose="02020603050405020304" pitchFamily="18" charset="0"/>
                <a:cs typeface="Times New Roman" panose="02020603050405020304" pitchFamily="18" charset="0"/>
              </a:rPr>
              <a:t>Bài 2: Hình 28.2 vẽ cắt ngang một khung dây dẫn có dòng điện chạy qua được đặt trong từ trường. Ban đầu hai cạnh của khung có vị trí 1. Do tác dụng của lực điện từ, khung quay lần lượt qua các vị trí 2, 3, 4, 5, 6.</a:t>
            </a:r>
          </a:p>
          <a:p>
            <a:pPr algn="just"/>
            <a:r>
              <a:rPr lang="en-US" sz="2000" b="1" i="1" dirty="0">
                <a:latin typeface="Times New Roman" panose="02020603050405020304" pitchFamily="18" charset="0"/>
                <a:cs typeface="Times New Roman" panose="02020603050405020304" pitchFamily="18" charset="0"/>
              </a:rPr>
              <a:t>a) Biểu diễn lực điện từ tác dụng lên khung tại các vị trí ớ trên.</a:t>
            </a:r>
          </a:p>
          <a:p>
            <a:pPr algn="just"/>
            <a:r>
              <a:rPr lang="en-US" sz="2000" b="1" i="1" dirty="0">
                <a:latin typeface="Times New Roman" panose="02020603050405020304" pitchFamily="18" charset="0"/>
                <a:cs typeface="Times New Roman" panose="02020603050405020304" pitchFamily="18" charset="0"/>
              </a:rPr>
              <a:t>b) Tại vị trí thứ 6, lực điện từ có tác dụng làm quay khung không? Nếu do quán tính, khung quay thêm một chút nữa thì tại vị trí mới, lực điện từ sẽ có tác dụng làm khung quay như thế nào?</a:t>
            </a:r>
          </a:p>
          <a:p>
            <a:pPr algn="just"/>
            <a:r>
              <a:rPr lang="en-US" sz="2000" b="1" i="1" dirty="0">
                <a:latin typeface="Times New Roman" panose="02020603050405020304" pitchFamily="18" charset="0"/>
                <a:cs typeface="Times New Roman" panose="02020603050405020304" pitchFamily="18" charset="0"/>
              </a:rPr>
              <a:t>c) Giả sử khi đã vượt qua vị trí 6, ta đổi chiều dòng điện trong khung hiện tượng sẽ ra sao?</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7" name="Picture 6" descr="Giải SBT Vật Lí 9 | Giải bài tập Sách bài tập Vật Lí 9"/>
          <p:cNvPicPr/>
          <p:nvPr/>
        </p:nvPicPr>
        <p:blipFill>
          <a:blip r:embed="rId2">
            <a:extLst>
              <a:ext uri="{28A0092B-C50C-407E-A947-70E740481C1C}">
                <a14:useLocalDpi xmlns:a14="http://schemas.microsoft.com/office/drawing/2010/main" val="0"/>
              </a:ext>
            </a:extLst>
          </a:blip>
          <a:srcRect/>
          <a:stretch>
            <a:fillRect/>
          </a:stretch>
        </p:blipFill>
        <p:spPr bwMode="auto">
          <a:xfrm>
            <a:off x="9424324" y="3038115"/>
            <a:ext cx="2229609" cy="1925378"/>
          </a:xfrm>
          <a:prstGeom prst="rect">
            <a:avLst/>
          </a:prstGeom>
          <a:noFill/>
          <a:ln>
            <a:noFill/>
          </a:ln>
        </p:spPr>
      </p:pic>
      <p:pic>
        <p:nvPicPr>
          <p:cNvPr id="2050" name="Picture 3" descr="Giải SBT Vật Lí 9 | Giải bài tập Sách bài tập Vật Lí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5886" y="4820829"/>
            <a:ext cx="2091845" cy="1992972"/>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2" descr="Giải SBT Vật Lí 9 | Giải bài tập Sách bài tập Vật Lí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39471" y="4954009"/>
            <a:ext cx="2135271" cy="185979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4"/>
          <p:cNvSpPr>
            <a:spLocks noChangeArrowheads="1"/>
          </p:cNvSpPr>
          <p:nvPr/>
        </p:nvSpPr>
        <p:spPr bwMode="auto">
          <a:xfrm>
            <a:off x="754743" y="3277166"/>
            <a:ext cx="814251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kumimoji="0" lang="en-US" altLang="en-US" sz="2000" b="1"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Lực điện từ tác dụng lên khung tại các điểm từ 1 → 6 như hình 28.2</a:t>
            </a:r>
            <a:endParaRPr kumimoji="0" lang="en-US" altLang="en-US" sz="2000" b="1" i="1"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1"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endParaRPr>
          </a:p>
        </p:txBody>
      </p:sp>
      <p:sp>
        <p:nvSpPr>
          <p:cNvPr id="4" name="Rectangle 5"/>
          <p:cNvSpPr>
            <a:spLocks noChangeArrowheads="1"/>
          </p:cNvSpPr>
          <p:nvPr/>
        </p:nvSpPr>
        <p:spPr bwMode="auto">
          <a:xfrm>
            <a:off x="729114" y="3669001"/>
            <a:ext cx="861132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 Tại vị trí thứ 6 lực từ không có tác dụng làm quay </a:t>
            </a:r>
            <a:r>
              <a:rPr kumimoji="0" lang="en-US" altLang="en-US" sz="2000" b="1"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khung. Nếu </a:t>
            </a:r>
            <a:r>
              <a:rPr kumimoji="0" lang="en-US" altLang="en-US" sz="2000" b="1"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do quán tính, khung quay thêm một chút nữa thì lực điện từ sẽ làm cho khung quay theo chiều ngược lại (kéo khung về vị trí thứ 6) như hình 28.2b</a:t>
            </a:r>
            <a:r>
              <a:rPr kumimoji="0" lang="en-US" altLang="en-US" sz="2000" b="1"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000" b="1" i="1"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endParaRPr>
          </a:p>
        </p:txBody>
      </p:sp>
      <p:sp>
        <p:nvSpPr>
          <p:cNvPr id="5" name="Rectangle 6"/>
          <p:cNvSpPr>
            <a:spLocks noChangeArrowheads="1"/>
          </p:cNvSpPr>
          <p:nvPr/>
        </p:nvSpPr>
        <p:spPr bwMode="auto">
          <a:xfrm>
            <a:off x="729114" y="4661894"/>
            <a:ext cx="637317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 Giả sử dụng đã vượt qua vị trí thứ 6, ta đổi chiều dòng điện trong khung thì khung sẽ tiếp tục quay theo chiều ban đầu (theo chiều kim đồng hồ</a:t>
            </a:r>
            <a:r>
              <a:rPr kumimoji="0" lang="en-US" altLang="en-US" sz="2000" b="1"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000" b="1" i="1"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endParaRPr>
          </a:p>
        </p:txBody>
      </p:sp>
      <p:sp>
        <p:nvSpPr>
          <p:cNvPr id="6" name="Rectangle 7"/>
          <p:cNvSpPr>
            <a:spLocks noChangeArrowheads="1"/>
          </p:cNvSpPr>
          <p:nvPr/>
        </p:nvSpPr>
        <p:spPr bwMode="auto">
          <a:xfrm>
            <a:off x="94667" y="761907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352550" algn="l"/>
              </a:tabLst>
              <a:defRPr>
                <a:solidFill>
                  <a:schemeClr val="tx1"/>
                </a:solidFill>
                <a:latin typeface="Arial" panose="020B0604020202020204" pitchFamily="34" charset="0"/>
              </a:defRPr>
            </a:lvl1pPr>
            <a:lvl2pPr eaLnBrk="0" fontAlgn="base" hangingPunct="0">
              <a:spcBef>
                <a:spcPct val="0"/>
              </a:spcBef>
              <a:spcAft>
                <a:spcPct val="0"/>
              </a:spcAft>
              <a:tabLst>
                <a:tab pos="1352550" algn="l"/>
              </a:tabLst>
              <a:defRPr>
                <a:solidFill>
                  <a:schemeClr val="tx1"/>
                </a:solidFill>
                <a:latin typeface="Arial" panose="020B0604020202020204" pitchFamily="34" charset="0"/>
              </a:defRPr>
            </a:lvl2pPr>
            <a:lvl3pPr eaLnBrk="0" fontAlgn="base" hangingPunct="0">
              <a:spcBef>
                <a:spcPct val="0"/>
              </a:spcBef>
              <a:spcAft>
                <a:spcPct val="0"/>
              </a:spcAft>
              <a:tabLst>
                <a:tab pos="1352550" algn="l"/>
              </a:tabLst>
              <a:defRPr>
                <a:solidFill>
                  <a:schemeClr val="tx1"/>
                </a:solidFill>
                <a:latin typeface="Arial" panose="020B0604020202020204" pitchFamily="34" charset="0"/>
              </a:defRPr>
            </a:lvl3pPr>
            <a:lvl4pPr eaLnBrk="0" fontAlgn="base" hangingPunct="0">
              <a:spcBef>
                <a:spcPct val="0"/>
              </a:spcBef>
              <a:spcAft>
                <a:spcPct val="0"/>
              </a:spcAft>
              <a:tabLst>
                <a:tab pos="1352550" algn="l"/>
              </a:tabLst>
              <a:defRPr>
                <a:solidFill>
                  <a:schemeClr val="tx1"/>
                </a:solidFill>
                <a:latin typeface="Arial" panose="020B0604020202020204" pitchFamily="34" charset="0"/>
              </a:defRPr>
            </a:lvl4pPr>
            <a:lvl5pPr eaLnBrk="0" fontAlgn="base" hangingPunct="0">
              <a:spcBef>
                <a:spcPct val="0"/>
              </a:spcBef>
              <a:spcAft>
                <a:spcPct val="0"/>
              </a:spcAft>
              <a:tabLst>
                <a:tab pos="1352550" algn="l"/>
              </a:tabLst>
              <a:defRPr>
                <a:solidFill>
                  <a:schemeClr val="tx1"/>
                </a:solidFill>
                <a:latin typeface="Arial" panose="020B0604020202020204" pitchFamily="34" charset="0"/>
              </a:defRPr>
            </a:lvl5pPr>
            <a:lvl6pPr eaLnBrk="0" fontAlgn="base" hangingPunct="0">
              <a:spcBef>
                <a:spcPct val="0"/>
              </a:spcBef>
              <a:spcAft>
                <a:spcPct val="0"/>
              </a:spcAft>
              <a:tabLst>
                <a:tab pos="1352550" algn="l"/>
              </a:tabLst>
              <a:defRPr>
                <a:solidFill>
                  <a:schemeClr val="tx1"/>
                </a:solidFill>
                <a:latin typeface="Arial" panose="020B0604020202020204" pitchFamily="34" charset="0"/>
              </a:defRPr>
            </a:lvl6pPr>
            <a:lvl7pPr eaLnBrk="0" fontAlgn="base" hangingPunct="0">
              <a:spcBef>
                <a:spcPct val="0"/>
              </a:spcBef>
              <a:spcAft>
                <a:spcPct val="0"/>
              </a:spcAft>
              <a:tabLst>
                <a:tab pos="1352550" algn="l"/>
              </a:tabLst>
              <a:defRPr>
                <a:solidFill>
                  <a:schemeClr val="tx1"/>
                </a:solidFill>
                <a:latin typeface="Arial" panose="020B0604020202020204" pitchFamily="34" charset="0"/>
              </a:defRPr>
            </a:lvl7pPr>
            <a:lvl8pPr eaLnBrk="0" fontAlgn="base" hangingPunct="0">
              <a:spcBef>
                <a:spcPct val="0"/>
              </a:spcBef>
              <a:spcAft>
                <a:spcPct val="0"/>
              </a:spcAft>
              <a:tabLst>
                <a:tab pos="1352550" algn="l"/>
              </a:tabLst>
              <a:defRPr>
                <a:solidFill>
                  <a:schemeClr val="tx1"/>
                </a:solidFill>
                <a:latin typeface="Arial" panose="020B0604020202020204" pitchFamily="34" charset="0"/>
              </a:defRPr>
            </a:lvl8pPr>
            <a:lvl9pPr eaLnBrk="0" fontAlgn="base" hangingPunct="0">
              <a:spcBef>
                <a:spcPct val="0"/>
              </a:spcBef>
              <a:spcAft>
                <a:spcPct val="0"/>
              </a:spcAft>
              <a:tabLst>
                <a:tab pos="13525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352550" algn="l"/>
              </a:tabLst>
            </a:pPr>
            <a:r>
              <a:rPr kumimoji="0" lang="en-US" altLang="en-US"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Text Box 5"/>
          <p:cNvSpPr txBox="1">
            <a:spLocks noChangeArrowheads="1"/>
          </p:cNvSpPr>
          <p:nvPr/>
        </p:nvSpPr>
        <p:spPr bwMode="auto">
          <a:xfrm>
            <a:off x="3011259" y="-40494"/>
            <a:ext cx="7087482" cy="69526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28: ĐỘNG CƠ ĐIỆN MỘT CHIỀU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6" name="Rectangle 2"/>
          <p:cNvSpPr>
            <a:spLocks noChangeArrowheads="1"/>
          </p:cNvSpPr>
          <p:nvPr/>
        </p:nvSpPr>
        <p:spPr bwMode="auto">
          <a:xfrm>
            <a:off x="5742308" y="2893508"/>
            <a:ext cx="11290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endParaRPr kumimoji="0" lang="en-US" altLang="en-US" sz="24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p:txBody>
      </p:sp>
      <p:cxnSp>
        <p:nvCxnSpPr>
          <p:cNvPr id="19" name="Straight Arrow Connector 18"/>
          <p:cNvCxnSpPr/>
          <p:nvPr/>
        </p:nvCxnSpPr>
        <p:spPr>
          <a:xfrm flipV="1">
            <a:off x="10280662" y="2825982"/>
            <a:ext cx="0" cy="45448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10084226" y="3052629"/>
            <a:ext cx="0" cy="45448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9984361" y="3330914"/>
            <a:ext cx="0" cy="45448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10572190" y="2746322"/>
            <a:ext cx="0" cy="45448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10068245" y="3640574"/>
            <a:ext cx="0" cy="45448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10280662" y="3839116"/>
            <a:ext cx="0" cy="45448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0572190" y="4412343"/>
            <a:ext cx="0" cy="39188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0861009" y="3311173"/>
            <a:ext cx="0" cy="39188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11049694" y="3492602"/>
            <a:ext cx="0" cy="39188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11152495" y="3800119"/>
            <a:ext cx="0" cy="39188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11049694" y="4132122"/>
            <a:ext cx="0" cy="39188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10861009" y="4328065"/>
            <a:ext cx="0" cy="39188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82779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500"/>
                                        <p:tgtEl>
                                          <p:spTgt spid="22"/>
                                        </p:tgtEl>
                                      </p:cBhvr>
                                    </p:animEffect>
                                  </p:childTnLst>
                                </p:cTn>
                              </p:par>
                              <p:par>
                                <p:cTn id="8" presetID="16" presetClass="entr" presetSubtype="21" fill="hold"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barn(inVertical)">
                                      <p:cBhvr>
                                        <p:cTn id="10" dur="500"/>
                                        <p:tgtEl>
                                          <p:spTgt spid="19"/>
                                        </p:tgtEl>
                                      </p:cBhvr>
                                    </p:animEffect>
                                  </p:childTnLst>
                                </p:cTn>
                              </p:par>
                              <p:par>
                                <p:cTn id="11" presetID="16" presetClass="entr" presetSubtype="21"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barn(inVertical)">
                                      <p:cBhvr>
                                        <p:cTn id="13" dur="500"/>
                                        <p:tgtEl>
                                          <p:spTgt spid="20"/>
                                        </p:tgtEl>
                                      </p:cBhvr>
                                    </p:animEffect>
                                  </p:childTnLst>
                                </p:cTn>
                              </p:par>
                              <p:par>
                                <p:cTn id="14" presetID="16" presetClass="entr" presetSubtype="21" fill="hold"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barn(inVertical)">
                                      <p:cBhvr>
                                        <p:cTn id="16" dur="500"/>
                                        <p:tgtEl>
                                          <p:spTgt spid="21"/>
                                        </p:tgtEl>
                                      </p:cBhvr>
                                    </p:animEffect>
                                  </p:childTnLst>
                                </p:cTn>
                              </p:par>
                              <p:par>
                                <p:cTn id="17" presetID="16" presetClass="entr" presetSubtype="21" fill="hold" nodeType="with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barn(inVertical)">
                                      <p:cBhvr>
                                        <p:cTn id="19" dur="500"/>
                                        <p:tgtEl>
                                          <p:spTgt spid="23"/>
                                        </p:tgtEl>
                                      </p:cBhvr>
                                    </p:animEffect>
                                  </p:childTnLst>
                                </p:cTn>
                              </p:par>
                              <p:par>
                                <p:cTn id="20" presetID="16" presetClass="entr" presetSubtype="21" fill="hold"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barn(inVertical)">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barn(inVertical)">
                                      <p:cBhvr>
                                        <p:cTn id="27" dur="500"/>
                                        <p:tgtEl>
                                          <p:spTgt spid="32"/>
                                        </p:tgtEl>
                                      </p:cBhvr>
                                    </p:animEffect>
                                  </p:childTnLst>
                                </p:cTn>
                              </p:par>
                              <p:par>
                                <p:cTn id="28" presetID="16" presetClass="entr" presetSubtype="21" fill="hold" nodeType="with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barn(inVertical)">
                                      <p:cBhvr>
                                        <p:cTn id="30" dur="500"/>
                                        <p:tgtEl>
                                          <p:spTgt spid="33"/>
                                        </p:tgtEl>
                                      </p:cBhvr>
                                    </p:animEffect>
                                  </p:childTnLst>
                                </p:cTn>
                              </p:par>
                              <p:par>
                                <p:cTn id="31" presetID="16" presetClass="entr" presetSubtype="21" fill="hold" nodeType="with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barn(inVertical)">
                                      <p:cBhvr>
                                        <p:cTn id="33" dur="500"/>
                                        <p:tgtEl>
                                          <p:spTgt spid="34"/>
                                        </p:tgtEl>
                                      </p:cBhvr>
                                    </p:animEffect>
                                  </p:childTnLst>
                                </p:cTn>
                              </p:par>
                              <p:par>
                                <p:cTn id="34" presetID="16" presetClass="entr" presetSubtype="21" fill="hold" nodeType="with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barn(inVertical)">
                                      <p:cBhvr>
                                        <p:cTn id="36" dur="500"/>
                                        <p:tgtEl>
                                          <p:spTgt spid="35"/>
                                        </p:tgtEl>
                                      </p:cBhvr>
                                    </p:animEffect>
                                  </p:childTnLst>
                                </p:cTn>
                              </p:par>
                              <p:par>
                                <p:cTn id="37" presetID="16" presetClass="entr" presetSubtype="21" fill="hold" nodeType="with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barn(inVertical)">
                                      <p:cBhvr>
                                        <p:cTn id="39" dur="500"/>
                                        <p:tgtEl>
                                          <p:spTgt spid="36"/>
                                        </p:tgtEl>
                                      </p:cBhvr>
                                    </p:animEffect>
                                  </p:childTnLst>
                                </p:cTn>
                              </p:par>
                              <p:par>
                                <p:cTn id="40" presetID="16" presetClass="entr" presetSubtype="21" fill="hold" nodeType="with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barn(inVertical)">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barn(inVertical)">
                                      <p:cBhvr>
                                        <p:cTn id="47" dur="500"/>
                                        <p:tgtEl>
                                          <p:spTgt spid="2"/>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nodeType="clickEffect">
                                  <p:stCondLst>
                                    <p:cond delay="0"/>
                                  </p:stCondLst>
                                  <p:childTnLst>
                                    <p:set>
                                      <p:cBhvr>
                                        <p:cTn id="51" dur="1" fill="hold">
                                          <p:stCondLst>
                                            <p:cond delay="0"/>
                                          </p:stCondLst>
                                        </p:cTn>
                                        <p:tgtEl>
                                          <p:spTgt spid="2050"/>
                                        </p:tgtEl>
                                        <p:attrNameLst>
                                          <p:attrName>style.visibility</p:attrName>
                                        </p:attrNameLst>
                                      </p:cBhvr>
                                      <p:to>
                                        <p:strVal val="visible"/>
                                      </p:to>
                                    </p:set>
                                    <p:animEffect transition="in" filter="circle(in)">
                                      <p:cBhvr>
                                        <p:cTn id="52" dur="2000"/>
                                        <p:tgtEl>
                                          <p:spTgt spid="2050"/>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barn(inVertical)">
                                      <p:cBhvr>
                                        <p:cTn id="57" dur="500"/>
                                        <p:tgtEl>
                                          <p:spTgt spid="4"/>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nodeType="clickEffect">
                                  <p:stCondLst>
                                    <p:cond delay="0"/>
                                  </p:stCondLst>
                                  <p:childTnLst>
                                    <p:set>
                                      <p:cBhvr>
                                        <p:cTn id="61" dur="1" fill="hold">
                                          <p:stCondLst>
                                            <p:cond delay="0"/>
                                          </p:stCondLst>
                                        </p:cTn>
                                        <p:tgtEl>
                                          <p:spTgt spid="2049"/>
                                        </p:tgtEl>
                                        <p:attrNameLst>
                                          <p:attrName>style.visibility</p:attrName>
                                        </p:attrNameLst>
                                      </p:cBhvr>
                                      <p:to>
                                        <p:strVal val="visible"/>
                                      </p:to>
                                    </p:set>
                                    <p:animEffect transition="in" filter="circle(in)">
                                      <p:cBhvr>
                                        <p:cTn id="62" dur="2000"/>
                                        <p:tgtEl>
                                          <p:spTgt spid="2049"/>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barn(inVertical)">
                                      <p:cBhvr>
                                        <p:cTn id="6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711200" y="682550"/>
            <a:ext cx="10697030" cy="461665"/>
          </a:xfrm>
          <a:prstGeom prst="rect">
            <a:avLst/>
          </a:prstGeom>
          <a:noFill/>
          <a:ln>
            <a:solidFill>
              <a:srgbClr val="0070C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latin typeface="Times New Roman" panose="02020603050405020304" pitchFamily="18" charset="0"/>
                <a:cs typeface="Times New Roman" panose="02020603050405020304" pitchFamily="18" charset="0"/>
              </a:rPr>
              <a:t>Bài 3: Ưu điểm nào dưới đây không phải là ưu điểm của động cơ điện</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1476316" y="1665267"/>
            <a:ext cx="11161059" cy="2769989"/>
          </a:xfrm>
          <a:prstGeom prst="rect">
            <a:avLst/>
          </a:prstGeom>
        </p:spPr>
        <p:txBody>
          <a:bodyPr wrap="square">
            <a:spAutoFit/>
          </a:bodyPr>
          <a:lstStyle/>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thải</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ngoài</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khí</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hơi</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ô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nhiễm</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môi</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xung</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quanh</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suất</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oát</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hàng</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trăm</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hàng</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ngàn</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hàng</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chục</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ngàn</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kilôoát</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Hiệu</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suất</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tới</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98%</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 Có thể biến đổi trực tiếp năng lượng của nhiên liệu thành cơ </a:t>
            </a:r>
            <a:r>
              <a:rPr lang="en-US" sz="2400"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năng</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 Box 5"/>
          <p:cNvSpPr txBox="1">
            <a:spLocks noChangeArrowheads="1"/>
          </p:cNvSpPr>
          <p:nvPr/>
        </p:nvSpPr>
        <p:spPr bwMode="auto">
          <a:xfrm>
            <a:off x="3011259" y="-40494"/>
            <a:ext cx="7087482" cy="69526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28: ĐỘNG CƠ ĐIỆN MỘT CHIỀU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1" name="Oval 10"/>
          <p:cNvSpPr/>
          <p:nvPr/>
        </p:nvSpPr>
        <p:spPr>
          <a:xfrm>
            <a:off x="1476316" y="3916762"/>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2593188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725713" y="775018"/>
            <a:ext cx="10755087" cy="830997"/>
          </a:xfrm>
          <a:prstGeom prst="rect">
            <a:avLst/>
          </a:prstGeom>
          <a:noFill/>
          <a:ln>
            <a:solidFill>
              <a:srgbClr val="0070C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latin typeface="Times New Roman" panose="02020603050405020304" pitchFamily="18" charset="0"/>
                <a:cs typeface="Times New Roman" panose="02020603050405020304" pitchFamily="18" charset="0"/>
              </a:rPr>
              <a:t>Bài 4: Hãy ghép mỗi phần câu a), b), c), d), e) với mỗi phần 1, 2, 3, 4, 5, 6 để được câu có nội dung đúng</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1521945" y="5641082"/>
            <a:ext cx="1156596" cy="461665"/>
          </a:xfrm>
          <a:prstGeom prst="rect">
            <a:avLst/>
          </a:prstGeom>
        </p:spPr>
        <p:txBody>
          <a:bodyPr wrap="square">
            <a:spAutoFit/>
          </a:bodyPr>
          <a:lstStyle/>
          <a:p>
            <a:r>
              <a:rPr lang="en-US" sz="2400" b="1" i="1" dirty="0" smtClean="0">
                <a:solidFill>
                  <a:srgbClr val="0070C0"/>
                </a:solidFill>
                <a:latin typeface="Times New Roman" panose="02020603050405020304" pitchFamily="18" charset="0"/>
                <a:cs typeface="Times New Roman" panose="02020603050405020304" pitchFamily="18" charset="0"/>
              </a:rPr>
              <a:t>a </a:t>
            </a:r>
            <a:r>
              <a:rPr lang="en-US" sz="2400" b="1" i="1" dirty="0">
                <a:solidFill>
                  <a:srgbClr val="0070C0"/>
                </a:solidFill>
                <a:latin typeface="Times New Roman" panose="02020603050405020304" pitchFamily="18" charset="0"/>
                <a:cs typeface="Times New Roman" panose="02020603050405020304" pitchFamily="18" charset="0"/>
              </a:rPr>
              <a:t>-3      </a:t>
            </a:r>
            <a:endParaRPr lang="en-US" sz="2400" b="1" i="1" dirty="0" smtClean="0">
              <a:solidFill>
                <a:srgbClr val="0070C0"/>
              </a:solidFill>
              <a:latin typeface="Times New Roman" panose="02020603050405020304" pitchFamily="18" charset="0"/>
              <a:cs typeface="Times New Roman" panose="02020603050405020304" pitchFamily="18" charset="0"/>
            </a:endParaRPr>
          </a:p>
        </p:txBody>
      </p:sp>
      <p:sp>
        <p:nvSpPr>
          <p:cNvPr id="7" name="Text Box 5"/>
          <p:cNvSpPr txBox="1">
            <a:spLocks noChangeArrowheads="1"/>
          </p:cNvSpPr>
          <p:nvPr/>
        </p:nvSpPr>
        <p:spPr bwMode="auto">
          <a:xfrm>
            <a:off x="3011259" y="-40494"/>
            <a:ext cx="7087482" cy="69526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28: ĐỘNG CƠ ĐIỆN MỘT CHIỀU</a:t>
            </a:r>
            <a:endParaRPr lang="en-US" sz="2800" b="1" dirty="0">
              <a:solidFill>
                <a:srgbClr val="000066"/>
              </a:solidFill>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466849550"/>
              </p:ext>
            </p:extLst>
          </p:nvPr>
        </p:nvGraphicFramePr>
        <p:xfrm>
          <a:off x="1436910" y="1653692"/>
          <a:ext cx="10043890" cy="3840480"/>
        </p:xfrm>
        <a:graphic>
          <a:graphicData uri="http://schemas.openxmlformats.org/drawingml/2006/table">
            <a:tbl>
              <a:tblPr firstRow="1" bandRow="1">
                <a:tableStyleId>{5C22544A-7EE6-4342-B048-85BDC9FD1C3A}</a:tableStyleId>
              </a:tblPr>
              <a:tblGrid>
                <a:gridCol w="5021945">
                  <a:extLst>
                    <a:ext uri="{9D8B030D-6E8A-4147-A177-3AD203B41FA5}">
                      <a16:colId xmlns:a16="http://schemas.microsoft.com/office/drawing/2014/main" val="3414379293"/>
                    </a:ext>
                  </a:extLst>
                </a:gridCol>
                <a:gridCol w="5021945">
                  <a:extLst>
                    <a:ext uri="{9D8B030D-6E8A-4147-A177-3AD203B41FA5}">
                      <a16:colId xmlns:a16="http://schemas.microsoft.com/office/drawing/2014/main" val="3391145205"/>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anose="02020603050405020304" pitchFamily="18" charset="0"/>
                          <a:cs typeface="Times New Roman" panose="02020603050405020304" pitchFamily="18" charset="0"/>
                        </a:rPr>
                        <a:t>a) Động cơ điện hoạt động dựa vào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anose="02020603050405020304" pitchFamily="18" charset="0"/>
                          <a:cs typeface="Times New Roman" panose="02020603050405020304" pitchFamily="18" charset="0"/>
                        </a:rPr>
                        <a:t>1. Sự nhiễm điện từ của sắt, thép</a:t>
                      </a:r>
                    </a:p>
                  </a:txBody>
                  <a:tcPr/>
                </a:tc>
                <a:extLst>
                  <a:ext uri="{0D108BD9-81ED-4DB2-BD59-A6C34878D82A}">
                    <a16:rowId xmlns:a16="http://schemas.microsoft.com/office/drawing/2014/main" val="2332869639"/>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anose="02020603050405020304" pitchFamily="18" charset="0"/>
                          <a:cs typeface="Times New Roman" panose="02020603050405020304" pitchFamily="18" charset="0"/>
                        </a:rPr>
                        <a:t>b) Nam châm điện hoạt động dựa vào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anose="02020603050405020304" pitchFamily="18" charset="0"/>
                          <a:cs typeface="Times New Roman" panose="02020603050405020304" pitchFamily="18" charset="0"/>
                        </a:rPr>
                        <a:t>2. Năng lượng của nhiên liệu bị đốt cháy chuyển thành cơ năng</a:t>
                      </a:r>
                    </a:p>
                  </a:txBody>
                  <a:tcPr/>
                </a:tc>
                <a:extLst>
                  <a:ext uri="{0D108BD9-81ED-4DB2-BD59-A6C34878D82A}">
                    <a16:rowId xmlns:a16="http://schemas.microsoft.com/office/drawing/2014/main" val="423889817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anose="02020603050405020304" pitchFamily="18" charset="0"/>
                          <a:cs typeface="Times New Roman" panose="02020603050405020304" pitchFamily="18" charset="0"/>
                        </a:rPr>
                        <a:t>c) Nam châm vĩnh cửu được chế tạo dựa vào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anose="02020603050405020304" pitchFamily="18" charset="0"/>
                          <a:cs typeface="Times New Roman" panose="02020603050405020304" pitchFamily="18" charset="0"/>
                        </a:rPr>
                        <a:t>3. Tác dụng của từ trường lên dòng điện đặt trong từ trường</a:t>
                      </a:r>
                    </a:p>
                  </a:txBody>
                  <a:tcPr/>
                </a:tc>
                <a:extLst>
                  <a:ext uri="{0D108BD9-81ED-4DB2-BD59-A6C34878D82A}">
                    <a16:rowId xmlns:a16="http://schemas.microsoft.com/office/drawing/2014/main" val="15007843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anose="02020603050405020304" pitchFamily="18" charset="0"/>
                          <a:cs typeface="Times New Roman" panose="02020603050405020304" pitchFamily="18" charset="0"/>
                        </a:rPr>
                        <a:t>d) Động cơ điện là động cơ trong đó</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anose="02020603050405020304" pitchFamily="18" charset="0"/>
                          <a:cs typeface="Times New Roman" panose="02020603050405020304" pitchFamily="18" charset="0"/>
                        </a:rPr>
                        <a:t>4. Tác dụng từ của dòng điện</a:t>
                      </a:r>
                    </a:p>
                  </a:txBody>
                  <a:tcPr/>
                </a:tc>
                <a:extLst>
                  <a:ext uri="{0D108BD9-81ED-4DB2-BD59-A6C34878D82A}">
                    <a16:rowId xmlns:a16="http://schemas.microsoft.com/office/drawing/2014/main" val="3279454826"/>
                  </a:ext>
                </a:extLst>
              </a:tr>
              <a:tr h="3274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anose="02020603050405020304" pitchFamily="18" charset="0"/>
                          <a:cs typeface="Times New Roman" panose="02020603050405020304" pitchFamily="18" charset="0"/>
                        </a:rPr>
                        <a:t>e) Động cơ nhiệt là động cơ trong đó</a:t>
                      </a:r>
                    </a:p>
                    <a:p>
                      <a:endParaRPr lang="vi-VN" sz="24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anose="02020603050405020304" pitchFamily="18" charset="0"/>
                          <a:cs typeface="Times New Roman" panose="02020603050405020304" pitchFamily="18" charset="0"/>
                        </a:rPr>
                        <a:t>5. Khả năng giữ được từ tính lâu dài của thép sau khi bị nhiễm từ</a:t>
                      </a:r>
                    </a:p>
                  </a:txBody>
                  <a:tcPr/>
                </a:tc>
                <a:extLst>
                  <a:ext uri="{0D108BD9-81ED-4DB2-BD59-A6C34878D82A}">
                    <a16:rowId xmlns:a16="http://schemas.microsoft.com/office/drawing/2014/main" val="4206417281"/>
                  </a:ext>
                </a:extLst>
              </a:tr>
              <a:tr h="327420">
                <a:tc>
                  <a:txBody>
                    <a:bodyPr/>
                    <a:lstStyle/>
                    <a:p>
                      <a:endParaRPr lang="vi-VN" sz="24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anose="02020603050405020304" pitchFamily="18" charset="0"/>
                          <a:cs typeface="Times New Roman" panose="02020603050405020304" pitchFamily="18" charset="0"/>
                        </a:rPr>
                        <a:t>6. Điện năng chuyển hóa thành cơ năng</a:t>
                      </a:r>
                    </a:p>
                  </a:txBody>
                  <a:tcPr/>
                </a:tc>
                <a:extLst>
                  <a:ext uri="{0D108BD9-81ED-4DB2-BD59-A6C34878D82A}">
                    <a16:rowId xmlns:a16="http://schemas.microsoft.com/office/drawing/2014/main" val="1566940729"/>
                  </a:ext>
                </a:extLst>
              </a:tr>
            </a:tbl>
          </a:graphicData>
        </a:graphic>
      </p:graphicFrame>
      <p:sp>
        <p:nvSpPr>
          <p:cNvPr id="11" name="Rectangle 2"/>
          <p:cNvSpPr>
            <a:spLocks noChangeArrowheads="1"/>
          </p:cNvSpPr>
          <p:nvPr/>
        </p:nvSpPr>
        <p:spPr bwMode="auto">
          <a:xfrm>
            <a:off x="307896" y="5541849"/>
            <a:ext cx="11290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endParaRPr kumimoji="0" lang="en-US" altLang="en-US" sz="24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p:txBody>
      </p:sp>
      <p:sp>
        <p:nvSpPr>
          <p:cNvPr id="12" name="Rectangle 11"/>
          <p:cNvSpPr/>
          <p:nvPr/>
        </p:nvSpPr>
        <p:spPr>
          <a:xfrm>
            <a:off x="5511002" y="5641082"/>
            <a:ext cx="1574349" cy="461665"/>
          </a:xfrm>
          <a:prstGeom prst="rect">
            <a:avLst/>
          </a:prstGeom>
        </p:spPr>
        <p:txBody>
          <a:bodyPr wrap="square">
            <a:spAutoFit/>
          </a:bodyPr>
          <a:lstStyle/>
          <a:p>
            <a:r>
              <a:rPr lang="en-US" sz="2400" b="1" i="1" dirty="0" smtClean="0">
                <a:solidFill>
                  <a:srgbClr val="0070C0"/>
                </a:solidFill>
                <a:latin typeface="Times New Roman" panose="02020603050405020304" pitchFamily="18" charset="0"/>
                <a:cs typeface="Times New Roman" panose="02020603050405020304" pitchFamily="18" charset="0"/>
              </a:rPr>
              <a:t>d </a:t>
            </a:r>
            <a:r>
              <a:rPr lang="en-US" sz="2400" b="1" i="1" dirty="0">
                <a:solidFill>
                  <a:srgbClr val="0070C0"/>
                </a:solidFill>
                <a:latin typeface="Times New Roman" panose="02020603050405020304" pitchFamily="18" charset="0"/>
                <a:cs typeface="Times New Roman" panose="02020603050405020304" pitchFamily="18" charset="0"/>
              </a:rPr>
              <a:t>– 6      </a:t>
            </a:r>
            <a:endParaRPr lang="en-US" sz="2400" b="1" i="1" dirty="0" smtClean="0">
              <a:solidFill>
                <a:srgbClr val="0070C0"/>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2628438" y="5641084"/>
            <a:ext cx="1574349" cy="461665"/>
          </a:xfrm>
          <a:prstGeom prst="rect">
            <a:avLst/>
          </a:prstGeom>
        </p:spPr>
        <p:txBody>
          <a:bodyPr wrap="square">
            <a:spAutoFit/>
          </a:bodyPr>
          <a:lstStyle/>
          <a:p>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smtClean="0">
                <a:solidFill>
                  <a:srgbClr val="0070C0"/>
                </a:solidFill>
                <a:latin typeface="Times New Roman" panose="02020603050405020304" pitchFamily="18" charset="0"/>
                <a:cs typeface="Times New Roman" panose="02020603050405020304" pitchFamily="18" charset="0"/>
              </a:rPr>
              <a:t>b </a:t>
            </a:r>
            <a:r>
              <a:rPr lang="en-US" sz="2400" b="1" i="1" dirty="0">
                <a:solidFill>
                  <a:srgbClr val="0070C0"/>
                </a:solidFill>
                <a:latin typeface="Times New Roman" panose="02020603050405020304" pitchFamily="18" charset="0"/>
                <a:cs typeface="Times New Roman" panose="02020603050405020304" pitchFamily="18" charset="0"/>
              </a:rPr>
              <a:t>– 4        </a:t>
            </a:r>
            <a:endParaRPr lang="en-US" sz="2400" b="1" i="1" dirty="0" smtClean="0">
              <a:solidFill>
                <a:srgbClr val="0070C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4145530" y="5641083"/>
            <a:ext cx="1574349" cy="461665"/>
          </a:xfrm>
          <a:prstGeom prst="rect">
            <a:avLst/>
          </a:prstGeom>
        </p:spPr>
        <p:txBody>
          <a:bodyPr wrap="square">
            <a:spAutoFit/>
          </a:bodyPr>
          <a:lstStyle/>
          <a:p>
            <a:r>
              <a:rPr lang="en-US" sz="2400" b="1" i="1" dirty="0" smtClean="0">
                <a:solidFill>
                  <a:srgbClr val="0070C0"/>
                </a:solidFill>
                <a:latin typeface="Times New Roman" panose="02020603050405020304" pitchFamily="18" charset="0"/>
                <a:cs typeface="Times New Roman" panose="02020603050405020304" pitchFamily="18" charset="0"/>
              </a:rPr>
              <a:t>c </a:t>
            </a:r>
            <a:r>
              <a:rPr lang="en-US" sz="2400" b="1" i="1" dirty="0">
                <a:solidFill>
                  <a:srgbClr val="0070C0"/>
                </a:solidFill>
                <a:latin typeface="Times New Roman" panose="02020603050405020304" pitchFamily="18" charset="0"/>
                <a:cs typeface="Times New Roman" panose="02020603050405020304" pitchFamily="18" charset="0"/>
              </a:rPr>
              <a:t>– 5      </a:t>
            </a:r>
            <a:endParaRPr lang="en-US" sz="2400" b="1" i="1" dirty="0" smtClean="0">
              <a:solidFill>
                <a:srgbClr val="0070C0"/>
              </a:solidFill>
              <a:latin typeface="Times New Roman" panose="02020603050405020304" pitchFamily="18" charset="0"/>
              <a:cs typeface="Times New Roman" panose="02020603050405020304" pitchFamily="18" charset="0"/>
            </a:endParaRPr>
          </a:p>
        </p:txBody>
      </p:sp>
      <p:sp>
        <p:nvSpPr>
          <p:cNvPr id="15" name="Rectangle 14"/>
          <p:cNvSpPr/>
          <p:nvPr/>
        </p:nvSpPr>
        <p:spPr>
          <a:xfrm>
            <a:off x="7282866" y="5641082"/>
            <a:ext cx="1574349" cy="461665"/>
          </a:xfrm>
          <a:prstGeom prst="rect">
            <a:avLst/>
          </a:prstGeom>
        </p:spPr>
        <p:txBody>
          <a:bodyPr wrap="square">
            <a:spAutoFit/>
          </a:bodyPr>
          <a:lstStyle/>
          <a:p>
            <a:r>
              <a:rPr lang="en-US" sz="2400" b="1" i="1" dirty="0" smtClean="0">
                <a:solidFill>
                  <a:srgbClr val="0070C0"/>
                </a:solidFill>
                <a:latin typeface="Times New Roman" panose="02020603050405020304" pitchFamily="18" charset="0"/>
                <a:cs typeface="Times New Roman" panose="02020603050405020304" pitchFamily="18" charset="0"/>
              </a:rPr>
              <a:t>e </a:t>
            </a:r>
            <a:r>
              <a:rPr lang="en-US" sz="2400" b="1" i="1" dirty="0">
                <a:solidFill>
                  <a:srgbClr val="0070C0"/>
                </a:solidFill>
                <a:latin typeface="Times New Roman" panose="02020603050405020304" pitchFamily="18" charset="0"/>
                <a:cs typeface="Times New Roman" panose="02020603050405020304" pitchFamily="18" charset="0"/>
              </a:rPr>
              <a:t>– 2</a:t>
            </a:r>
          </a:p>
        </p:txBody>
      </p:sp>
    </p:spTree>
    <p:extLst>
      <p:ext uri="{BB962C8B-B14F-4D97-AF65-F5344CB8AC3E}">
        <p14:creationId xmlns:p14="http://schemas.microsoft.com/office/powerpoint/2010/main" val="23700987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arn(inVertical)">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P spid="13" grpId="0"/>
      <p:bldP spid="14"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682171" y="893971"/>
            <a:ext cx="10784115" cy="461665"/>
          </a:xfrm>
          <a:prstGeom prst="rect">
            <a:avLst/>
          </a:prstGeom>
          <a:noFill/>
          <a:ln>
            <a:solidFill>
              <a:srgbClr val="0070C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latin typeface="Times New Roman" panose="02020603050405020304" pitchFamily="18" charset="0"/>
                <a:cs typeface="Times New Roman" panose="02020603050405020304" pitchFamily="18" charset="0"/>
              </a:rPr>
              <a:t>Bài 5: Động cơ điện một chiều quay được tác do dụng của lực nào</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1605109" y="1757464"/>
            <a:ext cx="6750424" cy="2769989"/>
          </a:xfrm>
          <a:prstGeom prst="rect">
            <a:avLst/>
          </a:prstGeom>
        </p:spPr>
        <p:txBody>
          <a:bodyPr wrap="square">
            <a:spAutoFit/>
          </a:bodyPr>
          <a:lstStyle/>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hấp</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dẫn</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đàn</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hổi</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từ</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 Lực điện </a:t>
            </a:r>
            <a:r>
              <a:rPr lang="en-US" sz="2400"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từ</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 Box 5"/>
          <p:cNvSpPr txBox="1">
            <a:spLocks noChangeArrowheads="1"/>
          </p:cNvSpPr>
          <p:nvPr/>
        </p:nvSpPr>
        <p:spPr bwMode="auto">
          <a:xfrm>
            <a:off x="3011259" y="-40494"/>
            <a:ext cx="7087482" cy="69526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28: ĐỘNG CƠ ĐIỆN MỘT CHIỀU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1" name="Oval 10"/>
          <p:cNvSpPr/>
          <p:nvPr/>
        </p:nvSpPr>
        <p:spPr>
          <a:xfrm>
            <a:off x="1598666" y="3905466"/>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9212747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390144" y="804275"/>
            <a:ext cx="11295350" cy="1200329"/>
          </a:xfrm>
          <a:prstGeom prst="rect">
            <a:avLst/>
          </a:prstGeom>
          <a:noFill/>
          <a:ln>
            <a:solidFill>
              <a:srgbClr val="0070C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latin typeface="Times New Roman" panose="02020603050405020304" pitchFamily="18" charset="0"/>
                <a:cs typeface="Times New Roman" panose="02020603050405020304" pitchFamily="18" charset="0"/>
              </a:rPr>
              <a:t>Bài 6: Trong động cơ điện một chiều, nếu thay bộ góp điện gồm hai vành bán khuyên bằng một bộ góp điện gồm hai vành khuyên thì động cơ có quay được liên tục không? Tại sao?</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1196787" y="2315601"/>
            <a:ext cx="10488707" cy="3170099"/>
          </a:xfrm>
          <a:prstGeom prst="rect">
            <a:avLst/>
          </a:prstGeom>
        </p:spPr>
        <p:txBody>
          <a:bodyPr wrap="square">
            <a:spAutoFit/>
          </a:bodyPr>
          <a:lstStyle/>
          <a:p>
            <a:pPr marL="30480" marR="30480" algn="just">
              <a:lnSpc>
                <a:spcPct val="150000"/>
              </a:lnSpc>
              <a:spcAft>
                <a:spcPts val="1200"/>
              </a:spcAft>
            </a:pPr>
            <a:r>
              <a:rPr lang="en-US" sz="2400"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Không</a:t>
            </a:r>
          </a:p>
          <a:p>
            <a:pPr marL="30480" marR="30480" algn="just">
              <a:lnSpc>
                <a:spcPct val="150000"/>
              </a:lnSpc>
              <a:spcAft>
                <a:spcPts val="1200"/>
              </a:spcAft>
            </a:pPr>
            <a:r>
              <a:rPr lang="en-US" sz="2400"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vì </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trong động cơ điện 1 chiều bộ góp điện có tác dụng làm cho khung dây qua mặt phẳng trung hòa thì dòng điện trong khung được đổi chiều. </a:t>
            </a:r>
            <a:endParaRPr lang="en-US" sz="2400"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Nếu </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thay như vậy thì động cơ sẽ không quay được vì lúc này dòng điện không chạy qua được khung dây mà bị vành khuyên nối tắt làm ngắn mạch.</a:t>
            </a:r>
            <a:endParaRPr lang="en-US" sz="24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 Box 5"/>
          <p:cNvSpPr txBox="1">
            <a:spLocks noChangeArrowheads="1"/>
          </p:cNvSpPr>
          <p:nvPr/>
        </p:nvSpPr>
        <p:spPr bwMode="auto">
          <a:xfrm>
            <a:off x="3011259" y="-40494"/>
            <a:ext cx="7087482" cy="69526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28: ĐỘNG CƠ ĐIỆN MỘT CHIỀU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1" name="Rectangle 2"/>
          <p:cNvSpPr>
            <a:spLocks noChangeArrowheads="1"/>
          </p:cNvSpPr>
          <p:nvPr/>
        </p:nvSpPr>
        <p:spPr bwMode="auto">
          <a:xfrm>
            <a:off x="5990493" y="1949737"/>
            <a:ext cx="11290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endParaRPr kumimoji="0" lang="en-US" altLang="en-US" sz="24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62004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382295" y="987361"/>
            <a:ext cx="11222517" cy="461665"/>
          </a:xfrm>
          <a:prstGeom prst="rect">
            <a:avLst/>
          </a:prstGeom>
          <a:noFill/>
          <a:ln>
            <a:solidFill>
              <a:srgbClr val="0070C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a:latin typeface="Times New Roman" panose="02020603050405020304" pitchFamily="18" charset="0"/>
                <a:cs typeface="Times New Roman" panose="02020603050405020304" pitchFamily="18" charset="0"/>
              </a:rPr>
              <a:t>Bài 7: Roto của một động cơ điện một chiều trong kĩ thuật được cấu tạo như thế nào?</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1577479" y="1842413"/>
            <a:ext cx="7960659" cy="2769989"/>
          </a:xfrm>
          <a:prstGeom prst="rect">
            <a:avLst/>
          </a:prstGeom>
        </p:spPr>
        <p:txBody>
          <a:bodyPr wrap="square">
            <a:spAutoFit/>
          </a:bodyPr>
          <a:lstStyle/>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châm</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vĩnh</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cửu</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trục</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quay</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châm</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điện</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trục</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quay</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cuộn</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dẫn</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quay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quanh</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trục</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 Là nhiều cuộn dây quấn quanh một lõi thép gắn với vỏ </a:t>
            </a:r>
            <a:r>
              <a:rPr lang="en-US" sz="2400"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máy</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 Box 5"/>
          <p:cNvSpPr txBox="1">
            <a:spLocks noChangeArrowheads="1"/>
          </p:cNvSpPr>
          <p:nvPr/>
        </p:nvSpPr>
        <p:spPr bwMode="auto">
          <a:xfrm>
            <a:off x="3011259" y="-40494"/>
            <a:ext cx="7087482" cy="69526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28: ĐỘNG CƠ ĐIỆN MỘT CHIỀU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1" name="Oval 10"/>
          <p:cNvSpPr/>
          <p:nvPr/>
        </p:nvSpPr>
        <p:spPr>
          <a:xfrm>
            <a:off x="1577479" y="3360233"/>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7286917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389965" y="761060"/>
            <a:ext cx="11187953" cy="830997"/>
          </a:xfrm>
          <a:prstGeom prst="rect">
            <a:avLst/>
          </a:prstGeom>
          <a:noFill/>
          <a:ln>
            <a:solidFill>
              <a:srgbClr val="0070C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latin typeface="Times New Roman" panose="02020603050405020304" pitchFamily="18" charset="0"/>
                <a:cs typeface="Times New Roman" panose="02020603050405020304" pitchFamily="18" charset="0"/>
              </a:rPr>
              <a:t>Bài 8: Muốn cho động cơ điện quay được, cho ta cơ năng thì phải cung cấp cho nó năng lượng dưới dạng nào?</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1383155" y="1768257"/>
            <a:ext cx="8761705" cy="2769989"/>
          </a:xfrm>
          <a:prstGeom prst="rect">
            <a:avLst/>
          </a:prstGeom>
        </p:spPr>
        <p:txBody>
          <a:bodyPr wrap="square">
            <a:spAutoFit/>
          </a:bodyPr>
          <a:lstStyle/>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năng</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năng</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Nhiệt</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năng</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 Điện </a:t>
            </a:r>
            <a:r>
              <a:rPr lang="en-US" sz="2400"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năng</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 Box 5"/>
          <p:cNvSpPr txBox="1">
            <a:spLocks noChangeArrowheads="1"/>
          </p:cNvSpPr>
          <p:nvPr/>
        </p:nvSpPr>
        <p:spPr bwMode="auto">
          <a:xfrm>
            <a:off x="3011259" y="-40494"/>
            <a:ext cx="7087482" cy="69526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28: ĐỘNG CƠ ĐIỆN MỘT CHIỀU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1" name="Oval 10"/>
          <p:cNvSpPr/>
          <p:nvPr/>
        </p:nvSpPr>
        <p:spPr>
          <a:xfrm>
            <a:off x="1383155" y="3968257"/>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6509662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653</Words>
  <Application>Microsoft Office PowerPoint</Application>
  <PresentationFormat>Widescreen</PresentationFormat>
  <Paragraphs>86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Giang</dc:creator>
  <cp:lastModifiedBy>PC</cp:lastModifiedBy>
  <cp:revision>8</cp:revision>
  <dcterms:created xsi:type="dcterms:W3CDTF">2022-01-15T15:22:38Z</dcterms:created>
  <dcterms:modified xsi:type="dcterms:W3CDTF">2022-01-16T12:24:03Z</dcterms:modified>
</cp:coreProperties>
</file>